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6858000" cx="12198350"/>
  <p:notesSz cx="6950075" cy="9236075"/>
  <p:embeddedFontLst>
    <p:embeddedFont>
      <p:font typeface="Inter"/>
      <p:regular r:id="rId18"/>
      <p:bold r:id="rId19"/>
    </p:embeddedFont>
    <p:embeddedFont>
      <p:font typeface="Inter-Regular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E13CDC5-CAD8-4D3C-AA54-EC74CCDF6ED3}">
  <a:tblStyle styleId="{9E13CDC5-CAD8-4D3C-AA54-EC74CCDF6ED3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Regular-regular.fntdata"/><Relationship Id="rId21" Type="http://schemas.openxmlformats.org/officeDocument/2006/relationships/font" Target="fonts/Inter-Regula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Inter-bold.fntdata"/><Relationship Id="rId18" Type="http://schemas.openxmlformats.org/officeDocument/2006/relationships/font" Target="fonts/Inte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" name="Google Shape;128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0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1" name="Google Shape;211;p10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2" name="Google Shape;142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5" name="Google Shape;195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4" name="Google Shape;104;p17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IN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CO_IF_22316_UO1</a:t>
            </a:r>
            <a:endParaRPr/>
          </a:p>
        </p:txBody>
      </p:sp>
      <p:sp>
        <p:nvSpPr>
          <p:cNvPr id="131" name="Google Shape;131;p26"/>
          <p:cNvSpPr txBox="1"/>
          <p:nvPr>
            <p:ph idx="1" type="subTitle"/>
          </p:nvPr>
        </p:nvSpPr>
        <p:spPr>
          <a:xfrm>
            <a:off x="915988" y="2526632"/>
            <a:ext cx="5422900" cy="12706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Chetashri Bhusari, Lecturer, Vidyalankar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IN"/>
              <a:t>Date: 01 July 2020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IN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Write a program to declare a class sample and using friend function calculate average of two numbers.</a:t>
            </a:r>
            <a:endParaRPr b="1"/>
          </a:p>
        </p:txBody>
      </p:sp>
      <p:sp>
        <p:nvSpPr>
          <p:cNvPr id="214" name="Google Shape;214;p35"/>
          <p:cNvSpPr txBox="1"/>
          <p:nvPr/>
        </p:nvSpPr>
        <p:spPr>
          <a:xfrm>
            <a:off x="9942764" y="4612325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IN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15" name="Google Shape;215;p35"/>
          <p:cNvGraphicFramePr/>
          <p:nvPr/>
        </p:nvGraphicFramePr>
        <p:xfrm>
          <a:off x="609917" y="8846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{9E13CDC5-CAD8-4D3C-AA54-EC74CCDF6ED3}</a:tableStyleId>
              </a:tblPr>
              <a:tblGrid>
                <a:gridCol w="5489250"/>
                <a:gridCol w="5489250"/>
              </a:tblGrid>
              <a:tr h="5178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Executed with the help of GDB complier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16" name="Google Shape;216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1709" y="1166812"/>
            <a:ext cx="4743450" cy="452437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7" name="Google Shape;217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39876" y="1950790"/>
            <a:ext cx="4443685" cy="23257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 txBox="1"/>
          <p:nvPr>
            <p:ph type="title"/>
          </p:nvPr>
        </p:nvSpPr>
        <p:spPr>
          <a:xfrm>
            <a:off x="609918" y="294200"/>
            <a:ext cx="11122538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Write a program where result1 and result2 are two classes. Write a friend function which will calculate average of test1 and test2. (Executed with online gdb complier)</a:t>
            </a:r>
            <a:br>
              <a:rPr lang="en-IN"/>
            </a:br>
            <a:endParaRPr/>
          </a:p>
        </p:txBody>
      </p:sp>
      <p:graphicFrame>
        <p:nvGraphicFramePr>
          <p:cNvPr id="223" name="Google Shape;223;p36"/>
          <p:cNvGraphicFramePr/>
          <p:nvPr/>
        </p:nvGraphicFramePr>
        <p:xfrm>
          <a:off x="609917" y="8846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{9E13CDC5-CAD8-4D3C-AA54-EC74CCDF6ED3}</a:tableStyleId>
              </a:tblPr>
              <a:tblGrid>
                <a:gridCol w="5489250"/>
                <a:gridCol w="5489250"/>
              </a:tblGrid>
              <a:tr h="5973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#include&lt;iostream&gt;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 result2;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 result1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 m1,m2;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void get()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std::cout&lt;&lt;"\n enter m1 and m2 ";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std::cin&gt;&gt;m1&gt;&gt;m2;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friend int avg(result1 r1,result2 r2);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 result2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int m3,m4;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public: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void get1()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std::cout&lt;&lt;"\n enter m3  and m4 ";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std::cin&gt;&gt;m3&gt;&gt;m4;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friend int avg(result1 r1,result2 r2);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 avg(result1 r1,result2 r2)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float avg1;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avg1=float(r1.m1+r1.m2+r2.m3+r2.m4)/4;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std::cout&lt;&lt;avg1;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avg1;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 main()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result1 r1;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result2 r2;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r1.get();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r2.get1();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avg(r1,r2);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24" name="Google Shape;22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02632" y="4668325"/>
            <a:ext cx="3868310" cy="2052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/>
          <p:nvPr>
            <p:ph type="ctrTitle"/>
          </p:nvPr>
        </p:nvSpPr>
        <p:spPr>
          <a:xfrm>
            <a:off x="776288" y="1954213"/>
            <a:ext cx="432752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>
                <a:solidFill>
                  <a:schemeClr val="dk1"/>
                </a:solidFill>
              </a:rPr>
              <a:t>Unit 02 :</a:t>
            </a:r>
            <a:br>
              <a:rPr lang="en-IN">
                <a:solidFill>
                  <a:schemeClr val="dk1"/>
                </a:solidFill>
              </a:rPr>
            </a:br>
            <a:r>
              <a:rPr lang="en-IN">
                <a:solidFill>
                  <a:schemeClr val="dk1"/>
                </a:solidFill>
              </a:rPr>
              <a:t>Classes and Objects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8" name="Google Shape;138;p27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Jaishree Sudhakar Anerao</a:t>
            </a:r>
            <a:endParaRPr/>
          </a:p>
        </p:txBody>
      </p:sp>
      <p:sp>
        <p:nvSpPr>
          <p:cNvPr id="139" name="Google Shape;139;p27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Lecturer, Department of Computer Engineering[NBA Accredited],Vivekanand Education Society’s Polytechnic, Mumbai</a:t>
            </a:r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/>
          <p:nvPr>
            <p:ph type="ctrTitle"/>
          </p:nvPr>
        </p:nvSpPr>
        <p:spPr>
          <a:xfrm>
            <a:off x="776288" y="1954213"/>
            <a:ext cx="5850143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 sz="3200"/>
              <a:t>Unit Outcome 1 :Develop Relevant friend functions to solve given problem.</a:t>
            </a:r>
            <a:endParaRPr/>
          </a:p>
        </p:txBody>
      </p:sp>
      <p:sp>
        <p:nvSpPr>
          <p:cNvPr id="146" name="Google Shape;146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</a:pPr>
            <a:r>
              <a:rPr lang="en-IN"/>
              <a:t>   Chetashri Sachin Bhusari</a:t>
            </a:r>
            <a:endParaRPr/>
          </a:p>
        </p:txBody>
      </p:sp>
      <p:sp>
        <p:nvSpPr>
          <p:cNvPr id="147" name="Google Shape;147;p28"/>
          <p:cNvSpPr txBox="1"/>
          <p:nvPr>
            <p:ph idx="3" type="body"/>
          </p:nvPr>
        </p:nvSpPr>
        <p:spPr>
          <a:xfrm>
            <a:off x="1619436" y="6216649"/>
            <a:ext cx="5850143" cy="355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 Lecturer, Department of Information Technology[NBA Accredited],Vidyalankar Polytechnic,             Mumbai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t/>
            </a:r>
            <a:endParaRPr sz="1200"/>
          </a:p>
        </p:txBody>
      </p:sp>
      <p:pic>
        <p:nvPicPr>
          <p:cNvPr id="148" name="Google Shape;14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751" y="6039066"/>
            <a:ext cx="1078409" cy="35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/>
          <p:nvPr>
            <p:ph type="ctrTitle"/>
          </p:nvPr>
        </p:nvSpPr>
        <p:spPr>
          <a:xfrm>
            <a:off x="776288" y="1954213"/>
            <a:ext cx="5850143" cy="12353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Learning Outcome 7 :student should able to understand concept of friend function</a:t>
            </a:r>
            <a:endParaRPr/>
          </a:p>
        </p:txBody>
      </p:sp>
      <p:sp>
        <p:nvSpPr>
          <p:cNvPr id="155" name="Google Shape;155;p29"/>
          <p:cNvSpPr txBox="1"/>
          <p:nvPr>
            <p:ph idx="2" type="body"/>
          </p:nvPr>
        </p:nvSpPr>
        <p:spPr>
          <a:xfrm>
            <a:off x="1800665" y="6039066"/>
            <a:ext cx="2622110" cy="1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 Chetashri Sachin Bhusari</a:t>
            </a:r>
            <a:endParaRPr/>
          </a:p>
        </p:txBody>
      </p:sp>
      <p:sp>
        <p:nvSpPr>
          <p:cNvPr id="156" name="Google Shape;156;p29"/>
          <p:cNvSpPr txBox="1"/>
          <p:nvPr>
            <p:ph idx="3" type="body"/>
          </p:nvPr>
        </p:nvSpPr>
        <p:spPr>
          <a:xfrm>
            <a:off x="1800665" y="626734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Lecturer, Department of Information Technology[NBA Accredited],Vidyalankar Polytechnic,             Mumbai</a:t>
            </a:r>
            <a:endParaRPr sz="1200"/>
          </a:p>
        </p:txBody>
      </p:sp>
      <p:pic>
        <p:nvPicPr>
          <p:cNvPr id="157" name="Google Shape;15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751" y="6039066"/>
            <a:ext cx="1078409" cy="35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What we will learn today </a:t>
            </a:r>
            <a:endParaRPr/>
          </a:p>
        </p:txBody>
      </p:sp>
      <p:graphicFrame>
        <p:nvGraphicFramePr>
          <p:cNvPr id="163" name="Google Shape;163;p30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{9E13CDC5-CAD8-4D3C-AA54-EC74CCDF6ED3}</a:tableStyleId>
              </a:tblPr>
              <a:tblGrid>
                <a:gridCol w="2254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IN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IN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 friend function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Chetashri sachin bhusari</a:t>
            </a:r>
            <a:endParaRPr/>
          </a:p>
        </p:txBody>
      </p:sp>
      <p:sp>
        <p:nvSpPr>
          <p:cNvPr id="165" name="Google Shape;165;p30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800"/>
              <a:t>Lecturer, Department of Information Technology[NBA Accredited],Vidyalankar Polytechnic,             Mumbai</a:t>
            </a:r>
            <a:endParaRPr/>
          </a:p>
        </p:txBody>
      </p:sp>
      <p:sp>
        <p:nvSpPr>
          <p:cNvPr id="166" name="Google Shape;166;p30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Key takeaways</a:t>
            </a:r>
            <a:endParaRPr/>
          </a:p>
        </p:txBody>
      </p:sp>
      <p:sp>
        <p:nvSpPr>
          <p:cNvPr id="167" name="Google Shape;167;p30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IN"/>
              <a:t>friend function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1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Map</a:t>
            </a:r>
            <a:endParaRPr/>
          </a:p>
        </p:txBody>
      </p:sp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31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5" name="Google Shape;175;p31"/>
          <p:cNvGrpSpPr/>
          <p:nvPr/>
        </p:nvGrpSpPr>
        <p:grpSpPr>
          <a:xfrm>
            <a:off x="2356292" y="2790934"/>
            <a:ext cx="5032155" cy="1696112"/>
            <a:chOff x="323234" y="1652696"/>
            <a:chExt cx="5032155" cy="1696112"/>
          </a:xfrm>
        </p:grpSpPr>
        <p:sp>
          <p:nvSpPr>
            <p:cNvPr id="176" name="Google Shape;176;p31"/>
            <p:cNvSpPr/>
            <p:nvPr/>
          </p:nvSpPr>
          <p:spPr>
            <a:xfrm>
              <a:off x="323234" y="1652696"/>
              <a:ext cx="1644078" cy="1696112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31"/>
            <p:cNvSpPr txBox="1"/>
            <p:nvPr/>
          </p:nvSpPr>
          <p:spPr>
            <a:xfrm>
              <a:off x="564004" y="1901086"/>
              <a:ext cx="1162538" cy="119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IN" sz="20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Friend function</a:t>
              </a:r>
              <a:endParaRPr/>
            </a:p>
          </p:txBody>
        </p:sp>
        <p:sp>
          <p:nvSpPr>
            <p:cNvPr id="178" name="Google Shape;178;p31"/>
            <p:cNvSpPr/>
            <p:nvPr/>
          </p:nvSpPr>
          <p:spPr>
            <a:xfrm rot="-23220">
              <a:off x="1967277" y="2451024"/>
              <a:ext cx="1590283" cy="77611"/>
            </a:xfrm>
            <a:custGeom>
              <a:rect b="b" l="l" r="r" t="t"/>
              <a:pathLst>
                <a:path extrusionOk="0" h="120000" w="120000">
                  <a:moveTo>
                    <a:pt x="0" y="59999"/>
                  </a:moveTo>
                  <a:lnTo>
                    <a:pt x="120000" y="59999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1"/>
            <p:cNvSpPr txBox="1"/>
            <p:nvPr/>
          </p:nvSpPr>
          <p:spPr>
            <a:xfrm rot="-23220">
              <a:off x="2722661" y="2450072"/>
              <a:ext cx="79514" cy="795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t/>
              </a:r>
              <a:endParaRPr b="0" i="0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31"/>
            <p:cNvSpPr/>
            <p:nvPr/>
          </p:nvSpPr>
          <p:spPr>
            <a:xfrm>
              <a:off x="3557512" y="1741679"/>
              <a:ext cx="1797877" cy="1473415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31"/>
            <p:cNvSpPr txBox="1"/>
            <p:nvPr/>
          </p:nvSpPr>
          <p:spPr>
            <a:xfrm>
              <a:off x="3820805" y="1957456"/>
              <a:ext cx="1271291" cy="10418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IN" sz="20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Syntax</a:t>
              </a:r>
              <a:endPara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2" name="Google Shape;182;p31"/>
          <p:cNvGrpSpPr/>
          <p:nvPr/>
        </p:nvGrpSpPr>
        <p:grpSpPr>
          <a:xfrm>
            <a:off x="8876714" y="2791850"/>
            <a:ext cx="1982630" cy="1694282"/>
            <a:chOff x="3497102" y="1482519"/>
            <a:chExt cx="2345076" cy="2349987"/>
          </a:xfrm>
        </p:grpSpPr>
        <p:sp>
          <p:nvSpPr>
            <p:cNvPr id="183" name="Google Shape;183;p31"/>
            <p:cNvSpPr/>
            <p:nvPr/>
          </p:nvSpPr>
          <p:spPr>
            <a:xfrm>
              <a:off x="3497102" y="1482519"/>
              <a:ext cx="2345076" cy="2349987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31"/>
            <p:cNvSpPr txBox="1"/>
            <p:nvPr/>
          </p:nvSpPr>
          <p:spPr>
            <a:xfrm>
              <a:off x="3833256" y="1802831"/>
              <a:ext cx="1672768" cy="1635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IN" sz="20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Examples</a:t>
              </a:r>
              <a:endPara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85" name="Google Shape;185;p31"/>
          <p:cNvCxnSpPr/>
          <p:nvPr/>
        </p:nvCxnSpPr>
        <p:spPr>
          <a:xfrm>
            <a:off x="7132320" y="3587262"/>
            <a:ext cx="1744394" cy="0"/>
          </a:xfrm>
          <a:prstGeom prst="straightConnector1">
            <a:avLst/>
          </a:prstGeom>
          <a:noFill/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Learning Objective/ Key learning</a:t>
            </a:r>
            <a:endParaRPr/>
          </a:p>
        </p:txBody>
      </p:sp>
      <p:sp>
        <p:nvSpPr>
          <p:cNvPr id="191" name="Google Shape;191;p3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IN"/>
              <a:t>Understand concept of friend function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Friend function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98" name="Google Shape;198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Private members of a class cannot be accessed from outside the class. However there could be a situation where more than one classes want to share a particular function.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For example consider two classes ’manager’ and ‘scientist’. We can use a function incom_tax ( ) that will operate on the objects of both these classes and calculate the total income tax. Here the function income_tax () need to access private members of both the classes.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This can be done with the help of friend function.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“Friend function is a normal  c++ function that can access private members of the class to whom it is declared as friend.”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p33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IN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Characteristics of Friend function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06" name="Google Shape;206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∙"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It is not in the scope of the class to which it is declared as friend.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∙"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Since it is not in the scope of the class </a:t>
            </a:r>
            <a:r>
              <a:rPr lang="en-IN" u="sng">
                <a:latin typeface="Calibri"/>
                <a:ea typeface="Calibri"/>
                <a:cs typeface="Calibri"/>
                <a:sym typeface="Calibri"/>
              </a:rPr>
              <a:t>it cannot be called using an object of the class</a:t>
            </a:r>
            <a:r>
              <a:rPr lang="en-IN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∙"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It can be invoked like a normal c++ function without the help of any object.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∙"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Unlike member function, it cannot access the data members directly and has to use an object name and dot (.) operator.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∙"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It can be declared either in the public or private sections of a class without affection its meaning</a:t>
            </a: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7" name="Google Shape;207;p34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IN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